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ED7044CE-C354-4D86-82EC-D1884C7FBB16}"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p:nvPr>
        </p:nvSpPr>
        <p:spPr>
          <a:xfrm>
            <a:off x="628560" y="182556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8" name="PlaceHolder 3"/>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B72D5CB4-9266-4FCB-A1DB-74AAE6AAAD10}"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1"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2"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3" name="PlaceHolder 5"/>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7DEA8A46-D008-4306-9940-FDFF932A738B}"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p:nvPr>
        </p:nvSpPr>
        <p:spPr>
          <a:xfrm>
            <a:off x="62856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6" name="PlaceHolder 3"/>
          <p:cNvSpPr>
            <a:spLocks noGrp="1"/>
          </p:cNvSpPr>
          <p:nvPr>
            <p:ph/>
          </p:nvPr>
        </p:nvSpPr>
        <p:spPr>
          <a:xfrm>
            <a:off x="329508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7" name="PlaceHolder 4"/>
          <p:cNvSpPr>
            <a:spLocks noGrp="1"/>
          </p:cNvSpPr>
          <p:nvPr>
            <p:ph/>
          </p:nvPr>
        </p:nvSpPr>
        <p:spPr>
          <a:xfrm>
            <a:off x="596124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8" name="PlaceHolder 5"/>
          <p:cNvSpPr>
            <a:spLocks noGrp="1"/>
          </p:cNvSpPr>
          <p:nvPr>
            <p:ph/>
          </p:nvPr>
        </p:nvSpPr>
        <p:spPr>
          <a:xfrm>
            <a:off x="62856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9" name="PlaceHolder 6"/>
          <p:cNvSpPr>
            <a:spLocks noGrp="1"/>
          </p:cNvSpPr>
          <p:nvPr>
            <p:ph/>
          </p:nvPr>
        </p:nvSpPr>
        <p:spPr>
          <a:xfrm>
            <a:off x="329508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40" name="PlaceHolder 7"/>
          <p:cNvSpPr>
            <a:spLocks noGrp="1"/>
          </p:cNvSpPr>
          <p:nvPr>
            <p:ph/>
          </p:nvPr>
        </p:nvSpPr>
        <p:spPr>
          <a:xfrm>
            <a:off x="596124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8D76525A-DD7C-43AC-95C7-BE062308CF61}"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FD597C60-0414-419E-96CB-29D8A1E2D0AD}"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28560" y="1825560"/>
            <a:ext cx="7886520" cy="435096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CFF3DB2C-5DA6-41B4-A358-8A685BDCC138}"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p:nvPr>
        </p:nvSpPr>
        <p:spPr>
          <a:xfrm>
            <a:off x="628560" y="1825560"/>
            <a:ext cx="788652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4D2B926F-319C-4835-A6CF-13435985EEC8}"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2"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D6ED375B-F5AE-4032-BBB0-CBEA29F66C1E}"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71861788-F31F-48AA-980C-15598666EFF1}"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28560" y="365040"/>
            <a:ext cx="7886520" cy="614412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B73C2012-0C92-4A8F-9C2A-9D9A3D5F7B93}"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7"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8"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432345CB-7E83-4087-832E-A3097D7912E6}"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28560" y="1825560"/>
            <a:ext cx="7886520" cy="435096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48F78BEB-FD90-4546-BB04-EDF32A02B30D}"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1"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2" name="PlaceHolder 4"/>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4CDF60EA-817B-4FC8-A762-1632CECCD8FD}"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5"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6" name="PlaceHolder 4"/>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51429CC5-E614-4CC4-A1FE-9541C3CA6DC3}"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p:nvPr>
        </p:nvSpPr>
        <p:spPr>
          <a:xfrm>
            <a:off x="628560" y="182556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9" name="PlaceHolder 3"/>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CE5D67D0-8927-43D4-981C-439358508929}"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2"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3"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4" name="PlaceHolder 5"/>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FF3B36F8-ED4E-490F-88DC-52A703D49DC8}"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p:nvPr>
        </p:nvSpPr>
        <p:spPr>
          <a:xfrm>
            <a:off x="62856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7" name="PlaceHolder 3"/>
          <p:cNvSpPr>
            <a:spLocks noGrp="1"/>
          </p:cNvSpPr>
          <p:nvPr>
            <p:ph/>
          </p:nvPr>
        </p:nvSpPr>
        <p:spPr>
          <a:xfrm>
            <a:off x="329508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8" name="PlaceHolder 4"/>
          <p:cNvSpPr>
            <a:spLocks noGrp="1"/>
          </p:cNvSpPr>
          <p:nvPr>
            <p:ph/>
          </p:nvPr>
        </p:nvSpPr>
        <p:spPr>
          <a:xfrm>
            <a:off x="596124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9" name="PlaceHolder 5"/>
          <p:cNvSpPr>
            <a:spLocks noGrp="1"/>
          </p:cNvSpPr>
          <p:nvPr>
            <p:ph/>
          </p:nvPr>
        </p:nvSpPr>
        <p:spPr>
          <a:xfrm>
            <a:off x="62856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80" name="PlaceHolder 6"/>
          <p:cNvSpPr>
            <a:spLocks noGrp="1"/>
          </p:cNvSpPr>
          <p:nvPr>
            <p:ph/>
          </p:nvPr>
        </p:nvSpPr>
        <p:spPr>
          <a:xfrm>
            <a:off x="329508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81" name="PlaceHolder 7"/>
          <p:cNvSpPr>
            <a:spLocks noGrp="1"/>
          </p:cNvSpPr>
          <p:nvPr>
            <p:ph/>
          </p:nvPr>
        </p:nvSpPr>
        <p:spPr>
          <a:xfrm>
            <a:off x="596124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5DF817A2-4916-497E-8A4B-1B87E5E362EC}"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p:nvPr>
        </p:nvSpPr>
        <p:spPr>
          <a:xfrm>
            <a:off x="628560" y="1825560"/>
            <a:ext cx="788652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B2AEC36A-5017-401B-AFA6-3EBE381D44EE}"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11"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8342AEAC-D64A-41F5-AD44-20AC0C6A132C}"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1E7B2C38-549E-4A60-87EB-FC1F0BD13BDC}"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28560" y="365040"/>
            <a:ext cx="7886520" cy="614412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0B1F92D8-8375-47F4-A291-7CE7A3EA99A1}"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16"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17"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2817090C-5D31-4828-A659-6F6071A6CE34}"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0"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1" name="PlaceHolder 4"/>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6DE62189-389B-421E-A942-C43077DE0C20}"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4"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5" name="PlaceHolder 4"/>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FCE764EC-EF3C-4A4C-9E78-252549E399B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143000" y="1122480"/>
            <a:ext cx="6857640" cy="2387160"/>
          </a:xfrm>
          <a:prstGeom prst="rect">
            <a:avLst/>
          </a:prstGeom>
          <a:noFill/>
          <a:ln w="0">
            <a:noFill/>
          </a:ln>
        </p:spPr>
        <p:txBody>
          <a:bodyPr anchor="b">
            <a:noAutofit/>
          </a:bodyPr>
          <a:lstStyle/>
          <a:p>
            <a:pPr algn="ctr">
              <a:lnSpc>
                <a:spcPct val="90000"/>
              </a:lnSpc>
              <a:buNone/>
            </a:pPr>
            <a:r>
              <a:rPr lang="en-US" sz="4500" b="0" strike="noStrike" spc="-1">
                <a:solidFill>
                  <a:srgbClr val="000000"/>
                </a:solidFill>
                <a:latin typeface="Calibri Light"/>
              </a:rPr>
              <a:t>Click to edit Master title style</a:t>
            </a:r>
            <a:endParaRPr lang="en-US" sz="4500" b="0" strike="noStrike" spc="-1">
              <a:solidFill>
                <a:srgbClr val="000000"/>
              </a:solidFill>
              <a:latin typeface="Calibri"/>
            </a:endParaRPr>
          </a:p>
        </p:txBody>
      </p:sp>
      <p:sp>
        <p:nvSpPr>
          <p:cNvPr id="6" name="PlaceHolder 2"/>
          <p:cNvSpPr>
            <a:spLocks noGrp="1"/>
          </p:cNvSpPr>
          <p:nvPr>
            <p:ph type="dt" idx="1"/>
          </p:nvPr>
        </p:nvSpPr>
        <p:spPr>
          <a:xfrm>
            <a:off x="628560" y="6356520"/>
            <a:ext cx="2057040" cy="364680"/>
          </a:xfrm>
          <a:prstGeom prst="rect">
            <a:avLst/>
          </a:prstGeom>
          <a:noFill/>
          <a:ln w="0">
            <a:noFill/>
          </a:ln>
        </p:spPr>
        <p:txBody>
          <a:bodyPr anchor="ctr">
            <a:noAutofit/>
          </a:bodyPr>
          <a:lstStyle>
            <a:lvl1pPr>
              <a:lnSpc>
                <a:spcPct val="100000"/>
              </a:lnSpc>
              <a:buNone/>
              <a:defRPr lang="en-US" sz="900" b="0" strike="noStrike" spc="-1">
                <a:solidFill>
                  <a:srgbClr val="8B8B8B"/>
                </a:solidFill>
                <a:latin typeface="Calibri"/>
              </a:defRPr>
            </a:lvl1pPr>
          </a:lstStyle>
          <a:p>
            <a:pPr>
              <a:lnSpc>
                <a:spcPct val="100000"/>
              </a:lnSpc>
              <a:buNone/>
            </a:pPr>
            <a:r>
              <a:rPr lang="en-US" sz="900" b="0" strike="noStrike" spc="-1">
                <a:solidFill>
                  <a:srgbClr val="8B8B8B"/>
                </a:solidFill>
                <a:latin typeface="Calibri"/>
              </a:rPr>
              <a:t> </a:t>
            </a:r>
            <a:endParaRPr lang="en-HK" sz="900" b="0" strike="noStrike" spc="-1">
              <a:latin typeface="Times New Roman"/>
            </a:endParaRPr>
          </a:p>
        </p:txBody>
      </p:sp>
      <p:sp>
        <p:nvSpPr>
          <p:cNvPr id="2" name="PlaceHolder 3"/>
          <p:cNvSpPr>
            <a:spLocks noGrp="1"/>
          </p:cNvSpPr>
          <p:nvPr>
            <p:ph type="ftr" idx="2"/>
          </p:nvPr>
        </p:nvSpPr>
        <p:spPr>
          <a:xfrm>
            <a:off x="3029040" y="6356520"/>
            <a:ext cx="3085920" cy="364680"/>
          </a:xfrm>
          <a:prstGeom prst="rect">
            <a:avLst/>
          </a:prstGeom>
          <a:noFill/>
          <a:ln w="0">
            <a:noFill/>
          </a:ln>
        </p:spPr>
        <p:txBody>
          <a:bodyPr anchor="ctr">
            <a:noAutofit/>
          </a:bodyPr>
          <a:lstStyle>
            <a:lvl1pPr algn="ctr">
              <a:buNone/>
              <a:defRPr lang="en-HK" sz="1400" b="0" strike="noStrike" spc="-1">
                <a:latin typeface="Times New Roman"/>
              </a:defRPr>
            </a:lvl1pPr>
          </a:lstStyle>
          <a:p>
            <a:pPr algn="ctr">
              <a:buNone/>
            </a:pPr>
            <a:r>
              <a:rPr lang="en-HK" sz="1400" b="0" strike="noStrike" spc="-1">
                <a:latin typeface="Times New Roman"/>
              </a:rPr>
              <a:t> </a:t>
            </a:r>
          </a:p>
        </p:txBody>
      </p:sp>
      <p:sp>
        <p:nvSpPr>
          <p:cNvPr id="3" name="PlaceHolder 4"/>
          <p:cNvSpPr>
            <a:spLocks noGrp="1"/>
          </p:cNvSpPr>
          <p:nvPr>
            <p:ph type="sldNum" idx="3"/>
          </p:nvPr>
        </p:nvSpPr>
        <p:spPr>
          <a:xfrm>
            <a:off x="6458040" y="6356520"/>
            <a:ext cx="2057040" cy="364680"/>
          </a:xfrm>
          <a:prstGeom prst="rect">
            <a:avLst/>
          </a:prstGeom>
          <a:noFill/>
          <a:ln w="0">
            <a:noFill/>
          </a:ln>
        </p:spPr>
        <p:txBody>
          <a:bodyPr anchor="ctr">
            <a:noAutofit/>
          </a:bodyPr>
          <a:lstStyle>
            <a:lvl1pPr algn="r">
              <a:lnSpc>
                <a:spcPct val="100000"/>
              </a:lnSpc>
              <a:buNone/>
              <a:defRPr lang="en-US" sz="900" b="0" strike="noStrike" spc="-1">
                <a:solidFill>
                  <a:srgbClr val="8B8B8B"/>
                </a:solidFill>
                <a:latin typeface="Calibri"/>
              </a:defRPr>
            </a:lvl1pPr>
          </a:lstStyle>
          <a:p>
            <a:pPr algn="r">
              <a:lnSpc>
                <a:spcPct val="100000"/>
              </a:lnSpc>
              <a:buNone/>
            </a:pPr>
            <a:fld id="{C2B51037-A1DD-4C3E-B86B-73AA36730405}" type="slidenum">
              <a:rPr lang="en-US" sz="900" b="0" strike="noStrike" spc="-1">
                <a:solidFill>
                  <a:srgbClr val="8B8B8B"/>
                </a:solidFill>
                <a:latin typeface="Calibri"/>
              </a:rPr>
              <a:t>‹#›</a:t>
            </a:fld>
            <a:endParaRPr lang="en-HK" sz="9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100" b="0" strike="noStrike" spc="-1">
                <a:solidFill>
                  <a:srgbClr val="00000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1500" b="0" strike="noStrike" spc="-1">
                <a:solidFill>
                  <a:srgbClr val="00000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350" b="0" strike="noStrike" spc="-1">
                <a:solidFill>
                  <a:srgbClr val="00000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350" b="0" strike="noStrike" spc="-1">
                <a:solidFill>
                  <a:srgbClr val="00000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28560" y="365040"/>
            <a:ext cx="7886520" cy="1325160"/>
          </a:xfrm>
          <a:prstGeom prst="rect">
            <a:avLst/>
          </a:prstGeom>
          <a:noFill/>
          <a:ln w="0">
            <a:noFill/>
          </a:ln>
        </p:spPr>
        <p:txBody>
          <a:bodyPr anchor="ctr">
            <a:noAutofit/>
          </a:bodyPr>
          <a:lstStyle/>
          <a:p>
            <a:pPr>
              <a:lnSpc>
                <a:spcPct val="90000"/>
              </a:lnSpc>
              <a:buNone/>
            </a:pPr>
            <a:r>
              <a:rPr lang="en-US" sz="3300" b="0" strike="noStrike" spc="-1">
                <a:solidFill>
                  <a:srgbClr val="000000"/>
                </a:solidFill>
                <a:latin typeface="Calibri Light"/>
              </a:rPr>
              <a:t>Click to edit Master title style</a:t>
            </a:r>
            <a:endParaRPr lang="en-US" sz="3300" b="0" strike="noStrike" spc="-1">
              <a:solidFill>
                <a:srgbClr val="000000"/>
              </a:solidFill>
              <a:latin typeface="Calibri"/>
            </a:endParaRPr>
          </a:p>
        </p:txBody>
      </p:sp>
      <p:sp>
        <p:nvSpPr>
          <p:cNvPr id="42" name="PlaceHolder 2"/>
          <p:cNvSpPr>
            <a:spLocks noGrp="1"/>
          </p:cNvSpPr>
          <p:nvPr>
            <p:ph type="body"/>
          </p:nvPr>
        </p:nvSpPr>
        <p:spPr>
          <a:xfrm>
            <a:off x="628560" y="1825560"/>
            <a:ext cx="7886520" cy="4350960"/>
          </a:xfrm>
          <a:prstGeom prst="rect">
            <a:avLst/>
          </a:prstGeom>
          <a:noFill/>
          <a:ln w="0">
            <a:noFill/>
          </a:ln>
        </p:spPr>
        <p:txBody>
          <a:bodyPr anchor="t">
            <a:noAutofit/>
          </a:bodyPr>
          <a:lstStyle/>
          <a:p>
            <a:pPr marL="171360" indent="-171360">
              <a:lnSpc>
                <a:spcPct val="90000"/>
              </a:lnSpc>
              <a:spcBef>
                <a:spcPts val="751"/>
              </a:spcBef>
              <a:buClr>
                <a:srgbClr val="000000"/>
              </a:buClr>
              <a:buFont typeface="Arial"/>
              <a:buChar char="•"/>
            </a:pPr>
            <a:r>
              <a:rPr lang="en-US" sz="2100" b="0" strike="noStrike" spc="-1">
                <a:solidFill>
                  <a:srgbClr val="000000"/>
                </a:solidFill>
                <a:latin typeface="Calibri"/>
              </a:rPr>
              <a:t>Click to edit Master text styles</a:t>
            </a:r>
          </a:p>
          <a:p>
            <a:pPr marL="514440" lvl="1" indent="-171360">
              <a:lnSpc>
                <a:spcPct val="90000"/>
              </a:lnSpc>
              <a:spcBef>
                <a:spcPts val="374"/>
              </a:spcBef>
              <a:buClr>
                <a:srgbClr val="000000"/>
              </a:buClr>
              <a:buFont typeface="Arial"/>
              <a:buChar char="•"/>
            </a:pPr>
            <a:r>
              <a:rPr lang="en-US" sz="1800" b="0" strike="noStrike" spc="-1">
                <a:solidFill>
                  <a:srgbClr val="000000"/>
                </a:solidFill>
                <a:latin typeface="Calibri"/>
              </a:rPr>
              <a:t>Second level</a:t>
            </a:r>
          </a:p>
          <a:p>
            <a:pPr marL="857160" lvl="2" indent="-171360">
              <a:lnSpc>
                <a:spcPct val="90000"/>
              </a:lnSpc>
              <a:spcBef>
                <a:spcPts val="374"/>
              </a:spcBef>
              <a:buClr>
                <a:srgbClr val="000000"/>
              </a:buClr>
              <a:buFont typeface="Arial"/>
              <a:buChar char="•"/>
            </a:pPr>
            <a:r>
              <a:rPr lang="en-US" sz="1500" b="0" strike="noStrike" spc="-1">
                <a:solidFill>
                  <a:srgbClr val="000000"/>
                </a:solidFill>
                <a:latin typeface="Calibri"/>
              </a:rPr>
              <a:t>Third level</a:t>
            </a:r>
          </a:p>
          <a:p>
            <a:pPr marL="1200240" lvl="3" indent="-171360">
              <a:lnSpc>
                <a:spcPct val="90000"/>
              </a:lnSpc>
              <a:spcBef>
                <a:spcPts val="374"/>
              </a:spcBef>
              <a:buClr>
                <a:srgbClr val="000000"/>
              </a:buClr>
              <a:buFont typeface="Arial"/>
              <a:buChar char="•"/>
            </a:pPr>
            <a:r>
              <a:rPr lang="en-US" sz="1350" b="0" strike="noStrike" spc="-1">
                <a:solidFill>
                  <a:srgbClr val="000000"/>
                </a:solidFill>
                <a:latin typeface="Calibri"/>
              </a:rPr>
              <a:t>Fourth level</a:t>
            </a:r>
          </a:p>
          <a:p>
            <a:pPr marL="1542960" lvl="4" indent="-171360">
              <a:lnSpc>
                <a:spcPct val="90000"/>
              </a:lnSpc>
              <a:spcBef>
                <a:spcPts val="374"/>
              </a:spcBef>
              <a:buClr>
                <a:srgbClr val="000000"/>
              </a:buClr>
              <a:buFont typeface="Arial"/>
              <a:buChar char="•"/>
            </a:pPr>
            <a:r>
              <a:rPr lang="en-US" sz="1350" b="0" strike="noStrike" spc="-1">
                <a:solidFill>
                  <a:srgbClr val="000000"/>
                </a:solidFill>
                <a:latin typeface="Calibri"/>
              </a:rPr>
              <a:t>Fifth level</a:t>
            </a:r>
          </a:p>
        </p:txBody>
      </p:sp>
      <p:sp>
        <p:nvSpPr>
          <p:cNvPr id="43" name="PlaceHolder 3"/>
          <p:cNvSpPr>
            <a:spLocks noGrp="1"/>
          </p:cNvSpPr>
          <p:nvPr>
            <p:ph type="dt" idx="4"/>
          </p:nvPr>
        </p:nvSpPr>
        <p:spPr>
          <a:xfrm>
            <a:off x="628560" y="6356520"/>
            <a:ext cx="2057040" cy="364680"/>
          </a:xfrm>
          <a:prstGeom prst="rect">
            <a:avLst/>
          </a:prstGeom>
          <a:noFill/>
          <a:ln w="0">
            <a:noFill/>
          </a:ln>
        </p:spPr>
        <p:txBody>
          <a:bodyPr anchor="ctr">
            <a:noAutofit/>
          </a:bodyPr>
          <a:lstStyle>
            <a:lvl1pPr>
              <a:lnSpc>
                <a:spcPct val="100000"/>
              </a:lnSpc>
              <a:buNone/>
              <a:defRPr lang="en-US" sz="900" b="0" strike="noStrike" spc="-1">
                <a:solidFill>
                  <a:srgbClr val="8B8B8B"/>
                </a:solidFill>
                <a:latin typeface="Calibri"/>
              </a:defRPr>
            </a:lvl1pPr>
          </a:lstStyle>
          <a:p>
            <a:pPr>
              <a:lnSpc>
                <a:spcPct val="100000"/>
              </a:lnSpc>
              <a:buNone/>
            </a:pPr>
            <a:r>
              <a:rPr lang="en-US" sz="900" b="0" strike="noStrike" spc="-1">
                <a:solidFill>
                  <a:srgbClr val="8B8B8B"/>
                </a:solidFill>
                <a:latin typeface="Calibri"/>
              </a:rPr>
              <a:t>&lt;date/time&gt;</a:t>
            </a:r>
            <a:endParaRPr lang="en-HK" sz="900" b="0" strike="noStrike" spc="-1">
              <a:latin typeface="Times New Roman"/>
            </a:endParaRPr>
          </a:p>
        </p:txBody>
      </p:sp>
      <p:sp>
        <p:nvSpPr>
          <p:cNvPr id="44" name="PlaceHolder 4"/>
          <p:cNvSpPr>
            <a:spLocks noGrp="1"/>
          </p:cNvSpPr>
          <p:nvPr>
            <p:ph type="ftr" idx="5"/>
          </p:nvPr>
        </p:nvSpPr>
        <p:spPr>
          <a:xfrm>
            <a:off x="3029040" y="6356520"/>
            <a:ext cx="3085920" cy="364680"/>
          </a:xfrm>
          <a:prstGeom prst="rect">
            <a:avLst/>
          </a:prstGeom>
          <a:noFill/>
          <a:ln w="0">
            <a:noFill/>
          </a:ln>
        </p:spPr>
        <p:txBody>
          <a:bodyPr anchor="ctr">
            <a:noAutofit/>
          </a:bodyPr>
          <a:lstStyle>
            <a:lvl1pPr algn="ctr">
              <a:buNone/>
              <a:defRPr lang="en-HK" sz="1400" b="0" strike="noStrike" spc="-1">
                <a:latin typeface="Times New Roman"/>
              </a:defRPr>
            </a:lvl1pPr>
          </a:lstStyle>
          <a:p>
            <a:pPr algn="ctr">
              <a:buNone/>
            </a:pPr>
            <a:r>
              <a:rPr lang="en-HK" sz="1400" b="0" strike="noStrike" spc="-1">
                <a:latin typeface="Times New Roman"/>
              </a:rPr>
              <a:t>&lt;footer&gt;</a:t>
            </a:r>
          </a:p>
        </p:txBody>
      </p:sp>
      <p:sp>
        <p:nvSpPr>
          <p:cNvPr id="45" name="PlaceHolder 5"/>
          <p:cNvSpPr>
            <a:spLocks noGrp="1"/>
          </p:cNvSpPr>
          <p:nvPr>
            <p:ph type="sldNum" idx="6"/>
          </p:nvPr>
        </p:nvSpPr>
        <p:spPr>
          <a:xfrm>
            <a:off x="6458040" y="6356520"/>
            <a:ext cx="2057040" cy="364680"/>
          </a:xfrm>
          <a:prstGeom prst="rect">
            <a:avLst/>
          </a:prstGeom>
          <a:noFill/>
          <a:ln w="0">
            <a:noFill/>
          </a:ln>
        </p:spPr>
        <p:txBody>
          <a:bodyPr anchor="ctr">
            <a:noAutofit/>
          </a:bodyPr>
          <a:lstStyle>
            <a:lvl1pPr algn="r">
              <a:lnSpc>
                <a:spcPct val="100000"/>
              </a:lnSpc>
              <a:buNone/>
              <a:defRPr lang="en-US" sz="900" b="0" strike="noStrike" spc="-1">
                <a:solidFill>
                  <a:srgbClr val="8B8B8B"/>
                </a:solidFill>
                <a:latin typeface="Calibri"/>
              </a:defRPr>
            </a:lvl1pPr>
          </a:lstStyle>
          <a:p>
            <a:pPr algn="r">
              <a:lnSpc>
                <a:spcPct val="100000"/>
              </a:lnSpc>
              <a:buNone/>
            </a:pPr>
            <a:fld id="{3627A39B-E7AF-4A1D-BCD0-4F87E9E0975C}" type="slidenum">
              <a:rPr lang="en-US" sz="900" b="0" strike="noStrike" spc="-1">
                <a:solidFill>
                  <a:srgbClr val="8B8B8B"/>
                </a:solidFill>
                <a:latin typeface="Calibri"/>
              </a:rPr>
              <a:t>‹#›</a:t>
            </a:fld>
            <a:endParaRPr lang="en-HK" sz="9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INTRODUCTION</a:t>
            </a:r>
            <a:endParaRPr lang="en-US" sz="3300" b="0" strike="noStrike" spc="-1">
              <a:solidFill>
                <a:srgbClr val="000000"/>
              </a:solidFill>
              <a:latin typeface="Calibri"/>
            </a:endParaRPr>
          </a:p>
        </p:txBody>
      </p:sp>
      <p:sp>
        <p:nvSpPr>
          <p:cNvPr id="8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is a platform and framework for building single-page client applications using HTML and TypeScript. 
Developed and maintained by Google
Angular is one of the most popular frameworks for web development.
It provides a comprehensive solution that includes tools and libraries for building, testing, and maintaining web applications.
Latest version is Angular 18 &amp; it’s released on May 22th 2024.</a:t>
            </a:r>
            <a:endParaRPr lang="en-US" sz="1900" b="0" strike="noStrike" spc="-1">
              <a:solidFill>
                <a:srgbClr val="000000"/>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Material UI</a:t>
            </a:r>
            <a:endParaRPr lang="en-US" sz="3300" b="0" strike="noStrike" spc="-1">
              <a:solidFill>
                <a:srgbClr val="000000"/>
              </a:solidFill>
              <a:latin typeface="Calibri"/>
            </a:endParaRPr>
          </a:p>
        </p:txBody>
      </p:sp>
      <p:sp>
        <p:nvSpPr>
          <p:cNvPr id="10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Material UI is a popular library for implementing Material Design components in web applications.
 Angular has its own implementation called Angular Material, which provides a set of reusable, well-tested, and accessible UI components based on Google's Material Design specifications.</a:t>
            </a:r>
            <a:endParaRPr lang="en-US" sz="1900" b="0" strike="noStrike" spc="-1">
              <a:solidFill>
                <a:srgbClr val="000000"/>
              </a:solidFill>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Components</a:t>
            </a:r>
            <a:endParaRPr lang="en-US" sz="3300" b="0" strike="noStrike" spc="-1">
              <a:solidFill>
                <a:srgbClr val="000000"/>
              </a:solidFill>
              <a:latin typeface="Calibri"/>
            </a:endParaRPr>
          </a:p>
        </p:txBody>
      </p:sp>
      <p:sp>
        <p:nvSpPr>
          <p:cNvPr id="105" name="PlaceHolder 2"/>
          <p:cNvSpPr>
            <a:spLocks noGrp="1"/>
          </p:cNvSpPr>
          <p:nvPr>
            <p:ph/>
          </p:nvPr>
        </p:nvSpPr>
        <p:spPr>
          <a:xfrm>
            <a:off x="1115640" y="1556640"/>
            <a:ext cx="6984360" cy="4392000"/>
          </a:xfrm>
          <a:prstGeom prst="rect">
            <a:avLst/>
          </a:prstGeom>
          <a:noFill/>
          <a:ln w="0">
            <a:noFill/>
          </a:ln>
        </p:spPr>
        <p:txBody>
          <a:bodyPr anchor="t">
            <a:normAutofit fontScale="89000"/>
          </a:bodyPr>
          <a:lstStyle/>
          <a:p>
            <a:pPr marL="171360" indent="-171360">
              <a:lnSpc>
                <a:spcPct val="90000"/>
              </a:lnSpc>
              <a:spcBef>
                <a:spcPts val="751"/>
              </a:spcBef>
              <a:buNone/>
              <a:tabLst>
                <a:tab pos="0" algn="l"/>
              </a:tabLst>
            </a:pPr>
            <a:r>
              <a:t>
Angular components are the core building blocks of Angular applications. 
They represent a portion of the user interface (UI) and encapsulate the logic and view associated with that part of the UI. 
Each component in Angular consists of three main parts
     1, TypeScript Class - This contains the logic and data for the component.
     2, HTML Template - This defines the view of the component, which is what gets rendered in the browser.
     3, CSS Styles - These are the styles specific to the component.
</a:t>
            </a:r>
            <a:endParaRPr lang="en-US" sz="1900" b="0" strike="noStrike" spc="-1">
              <a:solidFill>
                <a:srgbClr val="000000"/>
              </a:solidFill>
              <a:latin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Interpolation</a:t>
            </a:r>
            <a:endParaRPr lang="en-US" sz="3300" b="0" strike="noStrike" spc="-1">
              <a:solidFill>
                <a:srgbClr val="000000"/>
              </a:solidFill>
              <a:latin typeface="Calibri"/>
            </a:endParaRPr>
          </a:p>
        </p:txBody>
      </p:sp>
      <p:sp>
        <p:nvSpPr>
          <p:cNvPr id="10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Interpolation is a special syntax that allows you to embed expressions within your HTML template.
 It's a way to dynamically insert values and display them in the view. 
The syntax for interpolation is double curly braces {{ }}, and within these braces, you can place any valid JavaScript expression.</a:t>
            </a:r>
            <a:endParaRPr lang="en-US" sz="1900" b="0" strike="noStrike" spc="-1">
              <a:solidFill>
                <a:srgbClr val="000000"/>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Pipes</a:t>
            </a:r>
            <a:endParaRPr lang="en-US" sz="3300" b="0" strike="noStrike" spc="-1">
              <a:solidFill>
                <a:srgbClr val="000000"/>
              </a:solidFill>
              <a:latin typeface="Calibri"/>
            </a:endParaRPr>
          </a:p>
        </p:txBody>
      </p:sp>
      <p:sp>
        <p:nvSpPr>
          <p:cNvPr id="109" name="PlaceHolder 2"/>
          <p:cNvSpPr>
            <a:spLocks noGrp="1"/>
          </p:cNvSpPr>
          <p:nvPr>
            <p:ph/>
          </p:nvPr>
        </p:nvSpPr>
        <p:spPr>
          <a:xfrm>
            <a:off x="1115640" y="1556640"/>
            <a:ext cx="6984360" cy="4392000"/>
          </a:xfrm>
          <a:prstGeom prst="rect">
            <a:avLst/>
          </a:prstGeom>
          <a:noFill/>
          <a:ln w="0">
            <a:noFill/>
          </a:ln>
        </p:spPr>
        <p:txBody>
          <a:bodyPr anchor="t">
            <a:normAutofit fontScale="94000"/>
          </a:bodyPr>
          <a:lstStyle/>
          <a:p>
            <a:pPr marL="171360" indent="-171360">
              <a:lnSpc>
                <a:spcPct val="90000"/>
              </a:lnSpc>
              <a:spcBef>
                <a:spcPts val="751"/>
              </a:spcBef>
              <a:buNone/>
              <a:tabLst>
                <a:tab pos="0" algn="l"/>
              </a:tabLst>
            </a:pPr>
            <a:r>
              <a:t>
Angular pipes are a powerful feature that allows you to transform data directly in your template. 
They are simple functions that can be used to format, transform, and display data in an Angular application.
1, DatePipe
2, UpperCasePipe
3, LowerCasePipe
4, CurrencyPipe
5, DecimalPipe
6, PercentagePipe
7, JsonPipe</a:t>
            </a:r>
            <a:endParaRPr lang="en-US" sz="1900" b="0" strike="noStrike" spc="-1">
              <a:solidFill>
                <a:srgbClr val="000000"/>
              </a:solidFill>
              <a:latin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Property Binding</a:t>
            </a:r>
            <a:endParaRPr lang="en-US" sz="3300" b="0" strike="noStrike" spc="-1">
              <a:solidFill>
                <a:srgbClr val="000000"/>
              </a:solidFill>
              <a:latin typeface="Calibri"/>
            </a:endParaRPr>
          </a:p>
        </p:txBody>
      </p:sp>
      <p:sp>
        <p:nvSpPr>
          <p:cNvPr id="11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Property binding is a technique for setting property values dynamically. 
It is one of the key features of Angular that helps create dynamic and interactive web applications.
The property binding syntax uses square brackets [] to bind to an element's property.</a:t>
            </a:r>
            <a:endParaRPr lang="en-US" sz="1900" b="0" strike="noStrike" spc="-1">
              <a:solidFill>
                <a:srgbClr val="000000"/>
              </a:solidFill>
              <a:latin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Two way binding</a:t>
            </a:r>
            <a:endParaRPr lang="en-US" sz="3300" b="0" strike="noStrike" spc="-1">
              <a:solidFill>
                <a:srgbClr val="000000"/>
              </a:solidFill>
              <a:latin typeface="Calibri"/>
            </a:endParaRPr>
          </a:p>
        </p:txBody>
      </p:sp>
      <p:sp>
        <p:nvSpPr>
          <p:cNvPr id="11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Two-way binding allows for the synchronization of data between the model and the view. 
It means that any change in the model is reflected in the view and vice versa. 
This is particularly useful for forms and input controls.
Two-way binding is achieved using the [(ngModel)] directive. 
This directive combines both property binding and event binding:
</a:t>
            </a:r>
            <a:endParaRPr lang="en-US" sz="1900" b="0" strike="noStrike" spc="-1">
              <a:solidFill>
                <a:srgbClr val="000000"/>
              </a:solidFill>
              <a:latin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Event Binding</a:t>
            </a:r>
            <a:endParaRPr lang="en-US" sz="3300" b="0" strike="noStrike" spc="-1">
              <a:solidFill>
                <a:srgbClr val="000000"/>
              </a:solidFill>
              <a:latin typeface="Calibri"/>
            </a:endParaRPr>
          </a:p>
        </p:txBody>
      </p:sp>
      <p:sp>
        <p:nvSpPr>
          <p:cNvPr id="11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Event binding allows you to listen to and respond to events triggered by user interactions, such as clicks, keystrokes, mouse movements, etc. 
Event binding enables you to execute logic in response to these events directly in your component's TypeScript code.</a:t>
            </a:r>
            <a:endParaRPr lang="en-US" sz="1900" b="0" strike="noStrike" spc="-1">
              <a:solidFill>
                <a:srgbClr val="000000"/>
              </a:solidFill>
              <a:latin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Event Binding</a:t>
            </a:r>
            <a:endParaRPr lang="en-US" sz="3300" b="0" strike="noStrike" spc="-1">
              <a:solidFill>
                <a:srgbClr val="000000"/>
              </a:solidFill>
              <a:latin typeface="Calibri"/>
            </a:endParaRPr>
          </a:p>
        </p:txBody>
      </p:sp>
      <p:sp>
        <p:nvSpPr>
          <p:cNvPr id="11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Event binding allows you to listen to and respond to events triggered by user interactions, such as clicks, keystrokes, mouse movements, etc. 
Event binding enables you to execute logic in response to these events directly in your component's TypeScript code.
Syntax ()</a:t>
            </a:r>
            <a:endParaRPr lang="en-US" sz="1900" b="0" strike="noStrike" spc="-1">
              <a:solidFill>
                <a:srgbClr val="000000"/>
              </a:solidFill>
              <a:latin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Module</a:t>
            </a:r>
            <a:endParaRPr lang="en-US" sz="3300" b="0" strike="noStrike" spc="-1">
              <a:solidFill>
                <a:srgbClr val="000000"/>
              </a:solidFill>
              <a:latin typeface="Calibri"/>
            </a:endParaRPr>
          </a:p>
        </p:txBody>
      </p:sp>
      <p:sp>
        <p:nvSpPr>
          <p:cNvPr id="11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module is a place where you can group the components, directives, pipes, and services, which are related to the application.
They help to keep the codebase modular, reusable, and easy to manage. 
Angular applications are built by composing modules together.</a:t>
            </a:r>
            <a:endParaRPr lang="en-US" sz="1900" b="0" strike="noStrike" spc="-1">
              <a:solidFill>
                <a:srgbClr val="000000"/>
              </a:solidFill>
              <a:latin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Routing</a:t>
            </a:r>
            <a:endParaRPr lang="en-US" sz="3300" b="0" strike="noStrike" spc="-1">
              <a:solidFill>
                <a:srgbClr val="000000"/>
              </a:solidFill>
              <a:latin typeface="Calibri"/>
            </a:endParaRPr>
          </a:p>
        </p:txBody>
      </p:sp>
      <p:sp>
        <p:nvSpPr>
          <p:cNvPr id="12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routing is a mechanism that allows you to navigate between different views or pages in an Angular single-page application (SPA) without reloading the entire page. 
It enables users to navigate through the application by clicking links, entering URLs, or using browser navigation buttons.
</a:t>
            </a:r>
            <a:endParaRPr lang="en-US" sz="1900" b="0" strike="noStrike" spc="-1">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ADVANTAGE</a:t>
            </a:r>
            <a:endParaRPr lang="en-US" sz="3300" b="0" strike="noStrike" spc="-1">
              <a:solidFill>
                <a:srgbClr val="000000"/>
              </a:solidFill>
              <a:latin typeface="Calibri"/>
            </a:endParaRPr>
          </a:p>
        </p:txBody>
      </p:sp>
      <p:sp>
        <p:nvSpPr>
          <p:cNvPr id="8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Custom and reusable components
Productivity and code consistency
Cross platform support
Improved speed &amp; performance
Supports for unit testing
Material UI support
Open source</a:t>
            </a:r>
            <a:endParaRPr lang="en-US" sz="1900" b="0" strike="noStrike" spc="-1">
              <a:solidFill>
                <a:srgbClr val="000000"/>
              </a:solidFill>
              <a:latin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Guards</a:t>
            </a:r>
            <a:endParaRPr lang="en-US" sz="3300" b="0" strike="noStrike" spc="-1">
              <a:solidFill>
                <a:srgbClr val="000000"/>
              </a:solidFill>
              <a:latin typeface="Calibri"/>
            </a:endParaRPr>
          </a:p>
        </p:txBody>
      </p:sp>
      <p:sp>
        <p:nvSpPr>
          <p:cNvPr id="12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guards are used to control navigation and access to certain routes in an Angular application. 
They are interfaces or functions that can be implemented to enforce rules or restrictions on route activation (navigation). 
Angular provides several types of guards
      1, CanActivate (home , Login)
      2. CanActivateChild
      3, CanDeactivate (home , any)
      4, CanMatch</a:t>
            </a:r>
            <a:endParaRPr lang="en-US" sz="1900" b="0" strike="noStrike" spc="-1">
              <a:solidFill>
                <a:srgbClr val="000000"/>
              </a:solidFill>
              <a:latin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Lazy loading</a:t>
            </a:r>
            <a:endParaRPr lang="en-US" sz="3300" b="0" strike="noStrike" spc="-1">
              <a:solidFill>
                <a:srgbClr val="000000"/>
              </a:solidFill>
              <a:latin typeface="Calibri"/>
            </a:endParaRPr>
          </a:p>
        </p:txBody>
      </p:sp>
      <p:sp>
        <p:nvSpPr>
          <p:cNvPr id="125" name="PlaceHolder 2"/>
          <p:cNvSpPr>
            <a:spLocks noGrp="1"/>
          </p:cNvSpPr>
          <p:nvPr>
            <p:ph/>
          </p:nvPr>
        </p:nvSpPr>
        <p:spPr>
          <a:xfrm>
            <a:off x="1115640" y="1556640"/>
            <a:ext cx="6984360" cy="4392000"/>
          </a:xfrm>
          <a:prstGeom prst="rect">
            <a:avLst/>
          </a:prstGeom>
          <a:noFill/>
          <a:ln w="0">
            <a:noFill/>
          </a:ln>
        </p:spPr>
        <p:txBody>
          <a:bodyPr anchor="t">
            <a:normAutofit fontScale="78000"/>
          </a:bodyPr>
          <a:lstStyle/>
          <a:p>
            <a:pPr marL="171360" indent="-171360">
              <a:lnSpc>
                <a:spcPct val="90000"/>
              </a:lnSpc>
              <a:spcBef>
                <a:spcPts val="751"/>
              </a:spcBef>
              <a:buNone/>
              <a:tabLst>
                <a:tab pos="0" algn="l"/>
              </a:tabLst>
            </a:pPr>
            <a:r>
              <a:t>
Lazy loading in Angular is a technique that allows you to load modules asynchronously when the user navigates to their corresponding routes. 
This improves the initial loading time of the application by splitting it into smaller bundles that are loaded on-demand.
Lazy loading is beneficial for large Angular applications because:
   Improved Performance: Only essential modules and components are loaded initially, reducing the initial load time and improving the application's perceived performance.
Reduced Initial Bundle Size: By splitting the application into smaller bundles, the initial bundle size is reduced, which speeds up the application load time.
Better User Experience: Users experience faster navigation as they only load the modules they need when they navigate to specific routes.</a:t>
            </a:r>
            <a:endParaRPr lang="en-US" sz="1900" b="0" strike="noStrike" spc="-1">
              <a:solidFill>
                <a:srgbClr val="000000"/>
              </a:solidFill>
              <a:latin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Hooks</a:t>
            </a:r>
            <a:endParaRPr lang="en-US" sz="3300" b="0" strike="noStrike" spc="-1">
              <a:solidFill>
                <a:srgbClr val="000000"/>
              </a:solidFill>
              <a:latin typeface="Calibri"/>
            </a:endParaRPr>
          </a:p>
        </p:txBody>
      </p:sp>
      <p:sp>
        <p:nvSpPr>
          <p:cNvPr id="12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ngOnchanges
ngOnInit
ngDoCheck
ngAftercontentInit
NgAfterContentChecked
NgAfterViewInt
NgAfterViewChecked
</a:t>
            </a:r>
            <a:endParaRPr lang="en-US" sz="1900" b="0" strike="noStrike" spc="-1">
              <a:solidFill>
                <a:srgbClr val="000000"/>
              </a:solidFill>
              <a:latin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Directives</a:t>
            </a:r>
            <a:endParaRPr lang="en-US" sz="3300" b="0" strike="noStrike" spc="-1">
              <a:solidFill>
                <a:srgbClr val="000000"/>
              </a:solidFill>
              <a:latin typeface="Calibri"/>
            </a:endParaRPr>
          </a:p>
        </p:txBody>
      </p:sp>
      <p:sp>
        <p:nvSpPr>
          <p:cNvPr id="129" name="PlaceHolder 2"/>
          <p:cNvSpPr>
            <a:spLocks noGrp="1"/>
          </p:cNvSpPr>
          <p:nvPr>
            <p:ph/>
          </p:nvPr>
        </p:nvSpPr>
        <p:spPr>
          <a:xfrm>
            <a:off x="1115640" y="1556640"/>
            <a:ext cx="6984360" cy="4392000"/>
          </a:xfrm>
          <a:prstGeom prst="rect">
            <a:avLst/>
          </a:prstGeom>
          <a:noFill/>
          <a:ln w="0">
            <a:noFill/>
          </a:ln>
        </p:spPr>
        <p:txBody>
          <a:bodyPr anchor="t">
            <a:normAutofit fontScale="83000"/>
          </a:bodyPr>
          <a:lstStyle/>
          <a:p>
            <a:pPr marL="171360" indent="-171360">
              <a:lnSpc>
                <a:spcPct val="90000"/>
              </a:lnSpc>
              <a:spcBef>
                <a:spcPts val="751"/>
              </a:spcBef>
              <a:buNone/>
              <a:tabLst>
                <a:tab pos="0" algn="l"/>
              </a:tabLst>
            </a:pPr>
            <a:r>
              <a:t>
directives are special markers attached to elements in the DOM (Document Object Model) that extend their behavior or modify the DOM structure. 
Directives are a fundamental building block of Angular applications and are used to build reusable components, add behavior to elements, and manipulate the DOM.
There are 3 types of directive
       1, Component Directives
       2, Attribute Directives
       3, Structural Directives (*ngIf , *ngFor, *ngSwitch)</a:t>
            </a:r>
            <a:endParaRPr lang="en-US" sz="1900" b="0" strike="noStrike" spc="-1">
              <a:solidFill>
                <a:srgbClr val="000000"/>
              </a:solidFill>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Forms</a:t>
            </a:r>
            <a:endParaRPr lang="en-US" sz="3300" b="0" strike="noStrike" spc="-1">
              <a:solidFill>
                <a:srgbClr val="000000"/>
              </a:solidFill>
              <a:latin typeface="Calibri"/>
            </a:endParaRPr>
          </a:p>
        </p:txBody>
      </p:sp>
      <p:sp>
        <p:nvSpPr>
          <p:cNvPr id="13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forms are a critical part of building interactive web applications where users can input data, submit it, and interact with the application's features. 
Angular provides two approaches for building forms: template-driven forms and reactive forms.</a:t>
            </a:r>
            <a:endParaRPr lang="en-US" sz="1900" b="0" strike="noStrike" spc="-1">
              <a:solidFill>
                <a:srgbClr val="000000"/>
              </a:solidFill>
              <a:latin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Template Driven Form</a:t>
            </a:r>
            <a:endParaRPr lang="en-US" sz="3300" b="0" strike="noStrike" spc="-1">
              <a:solidFill>
                <a:srgbClr val="000000"/>
              </a:solidFill>
              <a:latin typeface="Calibri"/>
            </a:endParaRPr>
          </a:p>
        </p:txBody>
      </p:sp>
      <p:sp>
        <p:nvSpPr>
          <p:cNvPr id="13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Template-driven forms in Angular are a simpler way to create forms using directives in the template itself. 
They rely heavily on Angular's two-way data binding syntax ([(ngModel)]) to link form controls to properties in the component class.
 This approach is ideal for scenarios where you need to quickly set up forms with minimal custom validation or complex data handling.</a:t>
            </a:r>
            <a:endParaRPr lang="en-US" sz="1900" b="0" strike="noStrike" spc="-1">
              <a:solidFill>
                <a:srgbClr val="000000"/>
              </a:solidFill>
              <a:latin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Reactive Forms</a:t>
            </a:r>
            <a:endParaRPr lang="en-US" sz="3300" b="0" strike="noStrike" spc="-1">
              <a:solidFill>
                <a:srgbClr val="000000"/>
              </a:solidFill>
              <a:latin typeface="Calibri"/>
            </a:endParaRPr>
          </a:p>
        </p:txBody>
      </p:sp>
      <p:sp>
        <p:nvSpPr>
          <p:cNvPr id="13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Reactive forms in Angular provide a more flexible and scalable approach to building forms compared to template-driven forms. They are built programmatically using classes to represent form controls, form groups, and form arrays. 
Reactive forms are ideal for complex forms with dynamic validation requirements and offer better support for unit testing and maintainability.</a:t>
            </a:r>
            <a:endParaRPr lang="en-US" sz="1900" b="0" strike="noStrike" spc="-1">
              <a:solidFill>
                <a:srgbClr val="000000"/>
              </a:solidFill>
              <a:latin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Services</a:t>
            </a:r>
            <a:endParaRPr lang="en-US" sz="3300" b="0" strike="noStrike" spc="-1">
              <a:solidFill>
                <a:srgbClr val="000000"/>
              </a:solidFill>
              <a:latin typeface="Calibri"/>
            </a:endParaRPr>
          </a:p>
        </p:txBody>
      </p:sp>
      <p:sp>
        <p:nvSpPr>
          <p:cNvPr id="13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Services are a fundamental part of the architecture used for organizing and sharing code across different parts of your application. 
They are a way to encapsulate reusable functionality, data, or logic that doesn't belong in a component. 
Services help in promoting modularity, reusability, and maintainability by keeping components lean and focused on their primary role</a:t>
            </a:r>
            <a:endParaRPr lang="en-US" sz="1900" b="0" strike="noStrike" spc="-1">
              <a:solidFill>
                <a:srgbClr val="000000"/>
              </a:solidFill>
              <a:latin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Http interceptor</a:t>
            </a:r>
            <a:endParaRPr lang="en-US" sz="3300" b="0" strike="noStrike" spc="-1">
              <a:solidFill>
                <a:srgbClr val="000000"/>
              </a:solidFill>
              <a:latin typeface="Calibri"/>
            </a:endParaRPr>
          </a:p>
        </p:txBody>
      </p:sp>
      <p:sp>
        <p:nvSpPr>
          <p:cNvPr id="13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HTTP Interceptors are middleware components that allow you to intercept HTTP requests or responses globally before they are sent to the server .
They provide a way to modify or handle HTTP requests or responses across an entire application in a centralized manner.</a:t>
            </a:r>
            <a:endParaRPr lang="en-US" sz="1900" b="0" strike="noStrike" spc="-1">
              <a:solidFill>
                <a:srgbClr val="000000"/>
              </a:solidFill>
              <a:latin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Consume secure .NET API</a:t>
            </a:r>
            <a:endParaRPr lang="en-US" sz="3300" b="0" strike="noStrike" spc="-1">
              <a:solidFill>
                <a:srgbClr val="000000"/>
              </a:solidFill>
              <a:latin typeface="Calibri"/>
            </a:endParaRPr>
          </a:p>
        </p:txBody>
      </p:sp>
      <p:sp>
        <p:nvSpPr>
          <p:cNvPr id="14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We have to use the api end point in services
Pass secured token through header </a:t>
            </a:r>
            <a:endParaRPr lang="en-US" sz="1900" b="0" strike="noStrike" spc="-1">
              <a:solidFill>
                <a:srgbClr val="000000"/>
              </a:solid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8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Introduction
Advantage of Angular
System setup
Angular installation
Angular CLI commands
Create new application
Angular folder structure review
Angular Templates
Material UI</a:t>
            </a:r>
            <a:endParaRPr lang="en-US" sz="1900" b="0" strike="noStrike" spc="-1">
              <a:solidFill>
                <a:srgbClr val="000000"/>
              </a:solidFill>
              <a:latin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Transfer data between components</a:t>
            </a:r>
            <a:endParaRPr lang="en-US" sz="3300" b="0" strike="noStrike" spc="-1">
              <a:solidFill>
                <a:srgbClr val="000000"/>
              </a:solidFill>
              <a:latin typeface="Calibri"/>
            </a:endParaRPr>
          </a:p>
        </p:txBody>
      </p:sp>
      <p:sp>
        <p:nvSpPr>
          <p:cNvPr id="14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@input – parent to child
@output – child to parent
Unrelated components we can use below options
       1, Services
       2, Signals
       3, RxJs subjects
       4, NGRX</a:t>
            </a:r>
            <a:endParaRPr lang="en-US" sz="1900" b="0" strike="noStrike" spc="-1">
              <a:solidFill>
                <a:srgbClr val="000000"/>
              </a:solidFill>
              <a:latin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Signals</a:t>
            </a:r>
            <a:endParaRPr lang="en-US" sz="3300" b="0" strike="noStrike" spc="-1">
              <a:solidFill>
                <a:srgbClr val="000000"/>
              </a:solidFill>
              <a:latin typeface="Calibri"/>
            </a:endParaRPr>
          </a:p>
        </p:txBody>
      </p:sp>
      <p:sp>
        <p:nvSpPr>
          <p:cNvPr id="145" name="PlaceHolder 2"/>
          <p:cNvSpPr>
            <a:spLocks noGrp="1"/>
          </p:cNvSpPr>
          <p:nvPr>
            <p:ph/>
          </p:nvPr>
        </p:nvSpPr>
        <p:spPr>
          <a:xfrm>
            <a:off x="1115640" y="1556640"/>
            <a:ext cx="6984360" cy="4392000"/>
          </a:xfrm>
          <a:prstGeom prst="rect">
            <a:avLst/>
          </a:prstGeom>
          <a:noFill/>
          <a:ln w="0">
            <a:noFill/>
          </a:ln>
        </p:spPr>
        <p:txBody>
          <a:bodyPr anchor="t">
            <a:normAutofit fontScale="90000"/>
          </a:bodyPr>
          <a:lstStyle/>
          <a:p>
            <a:pPr marL="171360" indent="-171360">
              <a:lnSpc>
                <a:spcPct val="90000"/>
              </a:lnSpc>
              <a:spcBef>
                <a:spcPts val="751"/>
              </a:spcBef>
              <a:buNone/>
              <a:tabLst>
                <a:tab pos="0" algn="l"/>
              </a:tabLst>
            </a:pPr>
            <a:r>
              <a:t>
Angular signals wrap around a value (holds a value) and then notifies the user of any changes. 
To modify signal values we can used SET, Update and Mutate
It has 2 inbuilt functions &amp; conversion methods
        1, Computed – If any changes in signals it will                  calculate automatically.
        2, Effect – This will be executed any changes in signals
       Conversion
       1,ToSignal – convert observable to Signal
         2,ToObservable – convert Signals into Observable</a:t>
            </a:r>
            <a:endParaRPr lang="en-US" sz="1900" b="0" strike="noStrike" spc="-1">
              <a:solidFill>
                <a:srgbClr val="000000"/>
              </a:solidFill>
              <a:latin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Control flow template</a:t>
            </a:r>
            <a:endParaRPr lang="en-US" sz="3300" b="0" strike="noStrike" spc="-1">
              <a:solidFill>
                <a:srgbClr val="000000"/>
              </a:solidFill>
              <a:latin typeface="Calibri"/>
            </a:endParaRPr>
          </a:p>
        </p:txBody>
      </p:sp>
      <p:sp>
        <p:nvSpPr>
          <p:cNvPr id="14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 Angular templates, control flow refers to the ability to conditionally render HTML elements or apply logic based on certain conditions. 
Angular provides several directives and techniques to control the flow of content within templates.
    1, @if
    2, @for
    3, @switch</a:t>
            </a:r>
            <a:endParaRPr lang="en-US" sz="1900" b="0" strike="noStrike" spc="-1">
              <a:solidFill>
                <a:srgbClr val="000000"/>
              </a:solidFill>
              <a:latin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Deferable view</a:t>
            </a:r>
            <a:endParaRPr lang="en-US" sz="3300" b="0" strike="noStrike" spc="-1">
              <a:solidFill>
                <a:srgbClr val="000000"/>
              </a:solidFill>
              <a:latin typeface="Calibri"/>
            </a:endParaRPr>
          </a:p>
        </p:txBody>
      </p:sp>
      <p:sp>
        <p:nvSpPr>
          <p:cNvPr id="14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allows you to defer the loading of modules, components, or routes until they are actually needed. 
This is particularly useful for large applications where loading all modules upfront may impact performance negatively. 
Angular's lazy loading feature helps in optimizing initial load times by loading only the necessary parts of the application on demand.</a:t>
            </a:r>
            <a:endParaRPr lang="en-US" sz="1900" b="0" strike="noStrike" spc="-1">
              <a:solidFill>
                <a:srgbClr val="000000"/>
              </a:solidFill>
              <a:latin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Json-Server API</a:t>
            </a:r>
            <a:endParaRPr lang="en-US" sz="3300" b="0" strike="noStrike" spc="-1">
              <a:solidFill>
                <a:srgbClr val="000000"/>
              </a:solidFill>
              <a:latin typeface="Calibri"/>
            </a:endParaRPr>
          </a:p>
        </p:txBody>
      </p:sp>
      <p:sp>
        <p:nvSpPr>
          <p:cNvPr id="15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JSON Server is a useful tool for quickly creating a mock REST API server using a JSON file as a data source. 
It's often used in development and testing scenarios where you need to simulate a backend API without actually implementing one.</a:t>
            </a:r>
            <a:endParaRPr lang="en-US" sz="1900" b="0" strike="noStrike" spc="-1">
              <a:solidFill>
                <a:srgbClr val="000000"/>
              </a:solidFill>
              <a:latin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Basic crud actions</a:t>
            </a:r>
            <a:endParaRPr lang="en-US" sz="3300" b="0" strike="noStrike" spc="-1">
              <a:solidFill>
                <a:srgbClr val="000000"/>
              </a:solidFill>
              <a:latin typeface="Calibri"/>
            </a:endParaRPr>
          </a:p>
        </p:txBody>
      </p:sp>
      <p:sp>
        <p:nvSpPr>
          <p:cNvPr id="15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Crud using modal popup</a:t>
            </a:r>
            <a:endParaRPr lang="en-US" sz="1900" b="0" strike="noStrike" spc="-1">
              <a:solidFill>
                <a:srgbClr val="000000"/>
              </a:solidFill>
              <a:latin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RxJs</a:t>
            </a:r>
            <a:endParaRPr lang="en-US" sz="3300" b="0" strike="noStrike" spc="-1">
              <a:solidFill>
                <a:srgbClr val="000000"/>
              </a:solidFill>
              <a:latin typeface="Calibri"/>
            </a:endParaRPr>
          </a:p>
        </p:txBody>
      </p:sp>
      <p:sp>
        <p:nvSpPr>
          <p:cNvPr id="15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RxJS (Reactive Extensions for JavaScript) is a powerful library for reactive programming using observables. 
It allows you to work with asynchronous data streams and provides a wide range of operators to transform, combine, and manage these streams. 
RxJS is an essential part of Angular and is widely used in modern JavaScript applications for handling events, asynchronous operations, and data flow.</a:t>
            </a:r>
            <a:endParaRPr lang="en-US" sz="1900" b="0" strike="noStrike" spc="-1">
              <a:solidFill>
                <a:srgbClr val="000000"/>
              </a:solidFill>
              <a:latin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NGRX</a:t>
            </a:r>
            <a:endParaRPr lang="en-US" sz="3300" b="0" strike="noStrike" spc="-1">
              <a:solidFill>
                <a:srgbClr val="000000"/>
              </a:solidFill>
              <a:latin typeface="Calibri"/>
            </a:endParaRPr>
          </a:p>
        </p:txBody>
      </p:sp>
      <p:sp>
        <p:nvSpPr>
          <p:cNvPr id="15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NgRx is a set of libraries for Angular applications that implement reactive state management patterns using RxJS.
 It's inspired by Redux, a popular state management library for JavaScript applications, and it provides a predictable state container for managing application state in large-scale Angular applications.</a:t>
            </a:r>
            <a:endParaRPr lang="en-US" sz="1900" b="0" strike="noStrike" spc="-1">
              <a:solidFill>
                <a:srgbClr val="000000"/>
              </a:solidFill>
              <a:latin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NG-Content</a:t>
            </a:r>
            <a:endParaRPr lang="en-US" sz="3300" b="0" strike="noStrike" spc="-1">
              <a:solidFill>
                <a:srgbClr val="000000"/>
              </a:solidFill>
              <a:latin typeface="Calibri"/>
            </a:endParaRPr>
          </a:p>
        </p:txBody>
      </p:sp>
      <p:sp>
        <p:nvSpPr>
          <p:cNvPr id="15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ng-content is a directive that serves as a placeholder within a component's template. 
It allows you to project content from the parent component into the child component's template. 
This is especially useful for creating reusable components that can accept different content based on where they are used.</a:t>
            </a:r>
            <a:endParaRPr lang="en-US" sz="1900" b="0" strike="noStrike" spc="-1">
              <a:solidFill>
                <a:srgbClr val="000000"/>
              </a:solidFill>
              <a:latin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Zone less change detection</a:t>
            </a:r>
            <a:endParaRPr lang="en-US" sz="3300" b="0" strike="noStrike" spc="-1">
              <a:solidFill>
                <a:srgbClr val="000000"/>
              </a:solidFill>
              <a:latin typeface="Calibri"/>
            </a:endParaRPr>
          </a:p>
        </p:txBody>
      </p:sp>
      <p:sp>
        <p:nvSpPr>
          <p:cNvPr id="16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 Angular, "zone-less change detection" refers to a technique where Angular's change detection mechanism is modified or optimized to reduce or eliminate the dependency on NgZone. 
NgZone is a core Angular service that helps manage asynchronous operations and ensures that Angular's change detection runs properly within the context of browser events, timers, and other asynchronous tasks.</a:t>
            </a:r>
            <a:endParaRPr lang="en-US" sz="1900" b="0" strike="noStrike" spc="-1">
              <a:solidFill>
                <a:srgbClr val="000000"/>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8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Components
Interpolation
Pipes
Property Binding
Two way binding
Event Binding
Angular Module
Angular Routing
Angular Guards
Lazy loading</a:t>
            </a:r>
            <a:endParaRPr lang="en-US" sz="1900" b="0" strike="noStrike" spc="-1">
              <a:solidFill>
                <a:srgbClr val="000000"/>
              </a:solidFill>
              <a:latin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SSR</a:t>
            </a:r>
            <a:endParaRPr lang="en-US" sz="3300" b="0" strike="noStrike" spc="-1">
              <a:solidFill>
                <a:srgbClr val="000000"/>
              </a:solidFill>
              <a:latin typeface="Calibri"/>
            </a:endParaRPr>
          </a:p>
        </p:txBody>
      </p:sp>
      <p:sp>
        <p:nvSpPr>
          <p:cNvPr id="16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SSR stands for Server-Side Rendering. 
In the context of Angular (and other JavaScript frameworks like React and Vue), SSR refers to the technique of rendering the initial HTML of a web application on the server, rather than in the browser. 
This approach provides several advantages over traditional client-side rendering (CSR)</a:t>
            </a:r>
            <a:endParaRPr lang="en-US" sz="1900" b="0" strike="noStrike" spc="-1">
              <a:solidFill>
                <a:srgbClr val="000000"/>
              </a:solidFill>
              <a:latin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NGX- Toaster</a:t>
            </a:r>
            <a:endParaRPr lang="en-US" sz="3300" b="0" strike="noStrike" spc="-1">
              <a:solidFill>
                <a:srgbClr val="000000"/>
              </a:solidFill>
              <a:latin typeface="Calibri"/>
            </a:endParaRPr>
          </a:p>
        </p:txBody>
      </p:sp>
      <p:sp>
        <p:nvSpPr>
          <p:cNvPr id="16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NGX-Toastr is a popular library for displaying toast notifications in Angular applications.
 Toast notifications are non-intrusive messages typically used to provide feedback to users about operations or updates without disrupting their workflow. 
NGX-Toastr simplifies the implementation of toast notifications with customizable options for styling, positioning, and behavior.</a:t>
            </a:r>
            <a:endParaRPr lang="en-US" sz="1900" b="0" strike="noStrike" spc="-1">
              <a:solidFill>
                <a:srgbClr val="000000"/>
              </a:solidFill>
              <a:latin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NGX-Mask</a:t>
            </a:r>
            <a:endParaRPr lang="en-US" sz="3300" b="0" strike="noStrike" spc="-1">
              <a:solidFill>
                <a:srgbClr val="000000"/>
              </a:solidFill>
              <a:latin typeface="Calibri"/>
            </a:endParaRPr>
          </a:p>
        </p:txBody>
      </p:sp>
      <p:sp>
        <p:nvSpPr>
          <p:cNvPr id="16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NGX-Mask is a library for Angular applications that provides a simple way to add input masks to form fields. 
Input masks restrict the input that users can enter into an input field by enforcing a specific format, such as dates, phone numbers, credit card numbers, and more. 
This helps improve user experience by guiding users to enter data in a structured format and reduces errors.</a:t>
            </a:r>
            <a:endParaRPr lang="en-US" sz="1900" b="0" strike="noStrike" spc="-1">
              <a:solidFill>
                <a:srgbClr val="000000"/>
              </a:solidFill>
              <a:latin typeface="Calibri"/>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Deployment in iis server</a:t>
            </a:r>
            <a:endParaRPr lang="en-US" sz="3300" b="0" strike="noStrike" spc="-1">
              <a:solidFill>
                <a:srgbClr val="000000"/>
              </a:solidFill>
              <a:latin typeface="Calibri"/>
            </a:endParaRPr>
          </a:p>
        </p:txBody>
      </p:sp>
      <p:sp>
        <p:nvSpPr>
          <p:cNvPr id="16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Create build using ng build
Create site in iis server
Move build artifact to website folder</a:t>
            </a:r>
            <a:endParaRPr lang="en-US" sz="1900" b="0" strike="noStrike" spc="-1">
              <a:solidFill>
                <a:srgbClr val="000000"/>
              </a:solidFill>
              <a:latin typeface="Calibri"/>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Project template</a:t>
            </a:r>
            <a:endParaRPr lang="en-US" sz="3300" b="0" strike="noStrike" spc="-1">
              <a:solidFill>
                <a:srgbClr val="000000"/>
              </a:solidFill>
              <a:latin typeface="Calibri"/>
            </a:endParaRPr>
          </a:p>
        </p:txBody>
      </p:sp>
      <p:sp>
        <p:nvSpPr>
          <p:cNvPr id="17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Module based template – it’s default template up to angular 16 from angular 17 we have to include “no standalone” keyword while project creation.
     Ex - ng new &lt;projectname&gt; --no-standalone
Standalone Template – New template introduced in angular 17(there is no app.module file)</a:t>
            </a:r>
            <a:endParaRPr lang="en-US" sz="1900" b="0" strike="noStrike" spc="-1">
              <a:solidFill>
                <a:srgbClr val="000000"/>
              </a:solidFill>
              <a:latin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9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Directives
Angular Forms
Services
Http interceptor
Consume secured .NET API
Transfer data between components
Angular Signals
Control flow Templates
Deferable view</a:t>
            </a:r>
            <a:endParaRPr lang="en-US" sz="1900" b="0" strike="noStrike" spc="-1">
              <a:solidFill>
                <a:srgbClr val="000000"/>
              </a:solidFill>
              <a:latin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9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Basic crud actions
Rxjs basics
NGRX
NG-Content
Zone less change detection
SSR
NGX- Toaster
NGX-Mask
Deployment in IIS Server</a:t>
            </a:r>
            <a:endParaRPr lang="en-US" sz="1900" b="0" strike="noStrike" spc="-1">
              <a:solidFill>
                <a:srgbClr val="000000"/>
              </a:solidFill>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System setup</a:t>
            </a:r>
            <a:endParaRPr lang="en-US" sz="3300" b="0" strike="noStrike" spc="-1">
              <a:solidFill>
                <a:srgbClr val="000000"/>
              </a:solidFill>
              <a:latin typeface="Calibri"/>
            </a:endParaRPr>
          </a:p>
        </p:txBody>
      </p:sp>
      <p:sp>
        <p:nvSpPr>
          <p:cNvPr id="9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can run windows , Linus and Mac operating system
Install latest version of Node.js (current latest version is 22.4)</a:t>
            </a:r>
            <a:endParaRPr lang="en-US" sz="1900" b="0" strike="noStrike" spc="-1">
              <a:solidFill>
                <a:srgbClr val="000000"/>
              </a:solidFill>
              <a:latin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Install Angular CLI</a:t>
            </a:r>
            <a:endParaRPr lang="en-US" sz="3300" b="0" strike="noStrike" spc="-1">
              <a:solidFill>
                <a:srgbClr val="000000"/>
              </a:solidFill>
              <a:latin typeface="Calibri"/>
            </a:endParaRPr>
          </a:p>
        </p:txBody>
      </p:sp>
      <p:sp>
        <p:nvSpPr>
          <p:cNvPr id="9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This command install the latest version 
     npm install -g @angular/cli
Install the specific version mention the version also in the command 
     Ex - npm install -g @angular/cli@17
Uninstall angular CLI using this command 
     npm uninstall -g @angular/cli</a:t>
            </a:r>
            <a:endParaRPr lang="en-US" sz="1900" b="0" strike="noStrike" spc="-1">
              <a:solidFill>
                <a:srgbClr val="000000"/>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Install Angular CLI</a:t>
            </a:r>
            <a:endParaRPr lang="en-US" sz="3300" b="0" strike="noStrike" spc="-1">
              <a:solidFill>
                <a:srgbClr val="000000"/>
              </a:solidFill>
              <a:latin typeface="Calibri"/>
            </a:endParaRPr>
          </a:p>
        </p:txBody>
      </p:sp>
      <p:sp>
        <p:nvSpPr>
          <p:cNvPr id="9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This command install the latest version 
     npm install -g @angular/cli
Install the specific version mention the version also in the command 
     Ex - npm install -g @angular/cli@17
Uninstall angular CLI using this command 
     npm uninstall -g @angular/cli</a:t>
            </a:r>
            <a:endParaRPr lang="en-US" sz="1900" b="0" strike="noStrike" spc="-1">
              <a:solidFill>
                <a:srgbClr val="000000"/>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88</Words>
  <Application>Microsoft Office PowerPoint</Application>
  <PresentationFormat>On-screen Show (4:3)</PresentationFormat>
  <Paragraphs>88</Paragraphs>
  <Slides>44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44</vt:i4>
      </vt:variant>
    </vt:vector>
  </HeadingPairs>
  <TitlesOfParts>
    <vt:vector size="52" baseType="lpstr">
      <vt:lpstr>Arial</vt:lpstr>
      <vt:lpstr>Calibri</vt:lpstr>
      <vt:lpstr>Calibri Light</vt:lpstr>
      <vt:lpstr>Symbol</vt:lpstr>
      <vt:lpstr>Times New Roman</vt:lpstr>
      <vt:lpstr>Wingdings</vt:lpstr>
      <vt:lpstr>Office Theme</vt:lpstr>
      <vt:lpstr>Office Theme</vt:lpstr>
      <vt:lpstr>INTRODUCTION</vt:lpstr>
      <vt:lpstr>ADVANTAGE</vt:lpstr>
      <vt:lpstr>Topics</vt:lpstr>
      <vt:lpstr>Topics</vt:lpstr>
      <vt:lpstr>Topics</vt:lpstr>
      <vt:lpstr>Topics</vt:lpstr>
      <vt:lpstr>System setup</vt:lpstr>
      <vt:lpstr>Install Angular CLI</vt:lpstr>
      <vt:lpstr>Install Angular CLI</vt:lpstr>
      <vt:lpstr>Material UI</vt:lpstr>
      <vt:lpstr>Components</vt:lpstr>
      <vt:lpstr>Interpolation</vt:lpstr>
      <vt:lpstr>Pipes</vt:lpstr>
      <vt:lpstr>Property Binding</vt:lpstr>
      <vt:lpstr>Two way binding</vt:lpstr>
      <vt:lpstr>Event Binding</vt:lpstr>
      <vt:lpstr>Event Binding</vt:lpstr>
      <vt:lpstr>Angular Module</vt:lpstr>
      <vt:lpstr>Angular Routing</vt:lpstr>
      <vt:lpstr>Angular Guards</vt:lpstr>
      <vt:lpstr>Lazy loading</vt:lpstr>
      <vt:lpstr>Angular Hooks</vt:lpstr>
      <vt:lpstr>Directives</vt:lpstr>
      <vt:lpstr>Angular Forms</vt:lpstr>
      <vt:lpstr>Template Driven Form</vt:lpstr>
      <vt:lpstr>Reactive Forms</vt:lpstr>
      <vt:lpstr>Services</vt:lpstr>
      <vt:lpstr>Http interceptor</vt:lpstr>
      <vt:lpstr>Consume secure .NET API</vt:lpstr>
      <vt:lpstr>Transfer data between components</vt:lpstr>
      <vt:lpstr>Angular Signals</vt:lpstr>
      <vt:lpstr>Control flow template</vt:lpstr>
      <vt:lpstr>Deferable view</vt:lpstr>
      <vt:lpstr>Json-Server API</vt:lpstr>
      <vt:lpstr>Basic crud actions</vt:lpstr>
      <vt:lpstr>RxJs</vt:lpstr>
      <vt:lpstr>NGRX</vt:lpstr>
      <vt:lpstr>NG-Content</vt:lpstr>
      <vt:lpstr>Zone less change detection</vt:lpstr>
      <vt:lpstr>SSR</vt:lpstr>
      <vt:lpstr>NGX- Toaster</vt:lpstr>
      <vt:lpstr>NGX-Mask</vt:lpstr>
      <vt:lpstr>Deployment in iis server</vt:lpstr>
      <vt:lpstr>Angular Project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Natarajan T</dc:creator>
  <dc:description/>
  <cp:lastModifiedBy>radhika saraiya</cp:lastModifiedBy>
  <cp:revision>5</cp:revision>
  <dcterms:created xsi:type="dcterms:W3CDTF">2024-08-12T16:53:13Z</dcterms:created>
  <dcterms:modified xsi:type="dcterms:W3CDTF">2025-12-21T06:32:54Z</dcterms:modified>
  <dc:language>en-HK</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46</vt:i4>
  </property>
</Properties>
</file>