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2.xml.rels" ContentType="application/vnd.openxmlformats-package.relationships+xml"/>
  <Override PartName="/ppt/slides/_rels/slide19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7.xml.rels" ContentType="application/vnd.openxmlformats-package.relationships+xml"/>
  <Override PartName="/ppt/slides/_rels/slide9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28.xml.rels" ContentType="application/vnd.openxmlformats-package.relationships+xml"/>
  <Override PartName="/ppt/slides/_rels/slide13.xml.rels" ContentType="application/vnd.openxmlformats-package.relationships+xml"/>
  <Override PartName="/ppt/slides/_rels/slide16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17.xml" ContentType="application/vnd.openxmlformats-officedocument.presentationml.slide+xml"/>
  <Override PartName="/ppt/slides/slide29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2A1448-0898-4766-8659-B8CC1D83FF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F4FFEE-67B3-4033-97F9-93A66C05951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C53790-5C23-4045-BEC8-00B625C7C45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92045B-C967-4123-AEC9-F903C1A1EDD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47EBFD-AA6A-43BD-8500-8FF75ED1E7D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5EA7359-37DD-4C56-B6AA-C948172009A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7FE001-24E3-407B-86DF-C240FDD1096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4EB681-A951-44C0-8329-FB33B06721A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E351A6-9396-4FEF-8492-3079F350490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D58147A-5372-4CC0-884D-AAD2AC667F3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7673C0-1BE0-4030-B24A-E47B415B46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1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3E07B9-5BE1-470E-BC94-412A9C689EB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dee7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HK" sz="12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ctr"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HK" sz="1400" spc="-1" strike="noStrike">
                <a:latin typeface="Times New Roman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3856248-402F-45F6-935C-CABA57190609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HK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Stock Market Investing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Understanding Markets, Companies &amp; Long-Term Wealth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Fundamental Analysis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Study financial health &amp; valuation.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Financial Statements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Profit &amp; Loss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Balance Sheet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Cash Flow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Key</a:t>
            </a: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Ratios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P/E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P/B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ROE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ROCE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EPS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Technical Analysis</a:t>
            </a:r>
            <a:endParaRPr b="1" lang="en-US" sz="4400" spc="-1" strike="noStrike">
              <a:solidFill>
                <a:srgbClr val="2a6099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Charts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Patterns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Indicators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Candlestick Patterns</a:t>
            </a:r>
            <a:endParaRPr b="1" lang="en-US" sz="4400" spc="-1" strike="noStrike">
              <a:solidFill>
                <a:srgbClr val="2a6099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Doji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Hammer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Engulfing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Shooting star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Technical Indicators</a:t>
            </a:r>
            <a:endParaRPr b="1" lang="en-US" sz="4400" spc="-1" strike="noStrike">
              <a:solidFill>
                <a:srgbClr val="2a6099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RSI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MACD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Moving Averages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Market Indices</a:t>
            </a:r>
            <a:endParaRPr b="1" lang="en-US" sz="4400" spc="-1" strike="noStrike">
              <a:solidFill>
                <a:srgbClr val="2a6099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Nifty 50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Sensex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S&amp;P 500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en-US" sz="4400" spc="-1" strike="noStrike">
                <a:solidFill>
                  <a:srgbClr val="2a6099"/>
                </a:solidFill>
                <a:latin typeface="Calibri"/>
              </a:rPr>
              <a:t>Investment Styles</a:t>
            </a:r>
            <a:endParaRPr b="1" lang="en-US" sz="4400" spc="-1" strike="noStrike">
              <a:solidFill>
                <a:srgbClr val="2a6099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Value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Growth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Dividend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Index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Value vs Growth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Different risk/reward profiles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Market Risks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Volatility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Crashes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Fraud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is a Stock Market?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 marketplace where shares of companies are bought and sold.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Diversification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Spread across sectors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 risk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Asset Allocation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Equity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Debt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Gold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Real Estate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Long-Term vs Short-Term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vs trade mindset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Trading vs Investing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Different strategies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Tools Needed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Demat account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Trading app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Research tools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Common Mistakes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Tips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Overtrading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Panic selling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Simple Investing Strategy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Buy quality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Hold long-term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Power of Compounding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Time grows wealth exponentially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Wealth Creation Example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₹</a:t>
            </a: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10k/month @12% CAGR → ₹1 Cr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Thank You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wisely.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Why Do Companies Issue Shares?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Raise capital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Fund expansion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 debt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Invest in R&amp;D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Why Do People Invest?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Wealth creation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Beat inflation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Passive income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Compounding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Primary Market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IPO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FPO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Rights Issue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Private Placement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Secondary Market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Buying and selling listed shares.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Major Stock Exchanges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NYSE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NASDAQ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LSE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Market Participants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Retail investors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Institutional investors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FII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DII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Brokers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What Moves Stock Prices?</a:t>
            </a:r>
            <a:endParaRPr b="1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Company earnings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Sentiment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Global events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Interest rates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Application>LibreOffice/7.3.7.2$Linux_X86_64 LibreOffice_project/30$Build-2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en-HK</dc:language>
  <cp:lastModifiedBy/>
  <dcterms:modified xsi:type="dcterms:W3CDTF">2025-12-03T18:38:47Z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