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1640" y="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1591"/>
            <a:ext cx="7772400" cy="1470025"/>
          </a:xfrm>
        </p:spPr>
        <p:txBody>
          <a:bodyPr>
            <a:normAutofit fontScale="90000"/>
          </a:bodyPr>
          <a:lstStyle/>
          <a:p>
            <a:r>
              <a:rPr dirty="0">
                <a:solidFill>
                  <a:srgbClr val="003366"/>
                </a:solidFill>
              </a:rPr>
              <a:t>Enhancing Watson Virtual Assistant with Sentence Transformers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1342" y="3204275"/>
            <a:ext cx="6400800" cy="1752600"/>
          </a:xfrm>
        </p:spPr>
        <p:txBody>
          <a:bodyPr>
            <a:normAutofit/>
          </a:bodyPr>
          <a:lstStyle/>
          <a:p>
            <a:r>
              <a:rPr sz="2400" dirty="0">
                <a:solidFill>
                  <a:srgbClr val="003366"/>
                </a:solidFill>
              </a:rPr>
              <a:t>Leveraging Romanian-Specific Models for Improved NLP</a:t>
            </a:r>
          </a:p>
          <a:p>
            <a:r>
              <a:rPr sz="2400" dirty="0">
                <a:solidFill>
                  <a:srgbClr val="003366"/>
                </a:solidFill>
              </a:rPr>
              <a:t>Presented by: [Your Name]</a:t>
            </a:r>
          </a:p>
          <a:p>
            <a:r>
              <a:rPr sz="2400" dirty="0">
                <a:solidFill>
                  <a:srgbClr val="003366"/>
                </a:solidFill>
              </a:rPr>
              <a:t>Date: [Date]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solidFill>
                  <a:srgbClr val="003366"/>
                </a:solidFill>
              </a:rPr>
              <a:t>Theoretical Approach of the Benefits of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dirty="0">
                <a:solidFill>
                  <a:srgbClr val="003366"/>
                </a:solidFill>
              </a:rPr>
              <a:t>Enhancing NLP Capabilities</a:t>
            </a:r>
          </a:p>
          <a:p>
            <a:endParaRPr dirty="0">
              <a:solidFill>
                <a:srgbClr val="003366"/>
              </a:solidFill>
            </a:endParaRPr>
          </a:p>
          <a:p>
            <a:pPr marL="457200" lvl="1" indent="0">
              <a:buNone/>
            </a:pPr>
            <a:r>
              <a:rPr dirty="0">
                <a:solidFill>
                  <a:srgbClr val="003366"/>
                </a:solidFill>
              </a:rPr>
              <a:t>Context: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Standard Watson Assistant is powerful but can be further enhanced for language-specific tasks.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Using advanced transformer models tailored for Romanian improves understanding and accuracy.</a:t>
            </a:r>
          </a:p>
          <a:p>
            <a:pPr marL="457200" lvl="1" indent="0">
              <a:buNone/>
            </a:pPr>
            <a:r>
              <a:rPr dirty="0">
                <a:solidFill>
                  <a:srgbClr val="003366"/>
                </a:solidFill>
              </a:rPr>
              <a:t>Benefits: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Enhanced Language Understanding: Tailored models like `bert-base-romanian-cased-v1` provide superior understanding of Romanian nuances.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Higher Accuracy: Custom embeddings reduce misinterpretation, leading to more accurate intent detection.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Improved User Experience: More accurate responses increase user satisfaction and engagement.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olidFill>
                  <a:srgbClr val="003366"/>
                </a:solidFill>
              </a:rPr>
              <a:t>Structure of the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sz="3400" dirty="0">
                <a:solidFill>
                  <a:srgbClr val="003366"/>
                </a:solidFill>
              </a:rPr>
              <a:t>Application Architecture</a:t>
            </a:r>
          </a:p>
          <a:p>
            <a:endParaRPr dirty="0">
              <a:solidFill>
                <a:srgbClr val="003366"/>
              </a:solidFill>
            </a:endParaRPr>
          </a:p>
          <a:p>
            <a:pPr marL="457200" lvl="1" indent="0">
              <a:buNone/>
            </a:pPr>
            <a:r>
              <a:rPr dirty="0">
                <a:solidFill>
                  <a:srgbClr val="003366"/>
                </a:solidFill>
              </a:rPr>
              <a:t>1. Data Preparation: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Collect and preprocess Romanian text data.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Example CSV file with sentences and intents.</a:t>
            </a:r>
          </a:p>
          <a:p>
            <a:pPr marL="457200" lvl="1" indent="0">
              <a:buNone/>
            </a:pPr>
            <a:r>
              <a:rPr dirty="0">
                <a:solidFill>
                  <a:srgbClr val="003366"/>
                </a:solidFill>
              </a:rPr>
              <a:t>2. Model Integration: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Utilize `sentence-transformers` with Romanian-specific models.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Combine base transformer model with a pooling layer to create sentence embeddings.</a:t>
            </a:r>
          </a:p>
          <a:p>
            <a:pPr marL="457200" lvl="1" indent="0">
              <a:buNone/>
            </a:pPr>
            <a:r>
              <a:rPr dirty="0">
                <a:solidFill>
                  <a:srgbClr val="003366"/>
                </a:solidFill>
              </a:rPr>
              <a:t>3. Embedding Generation: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Generate embeddings for the training data.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Save embeddings in a FAISS index for fast similarity search.</a:t>
            </a:r>
          </a:p>
          <a:p>
            <a:pPr marL="457200" lvl="1" indent="0">
              <a:buNone/>
            </a:pPr>
            <a:r>
              <a:rPr dirty="0">
                <a:solidFill>
                  <a:srgbClr val="003366"/>
                </a:solidFill>
              </a:rPr>
              <a:t>4. User Interaction: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Watson Assistant captures user input.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Input is processed and compared against the FAISS index to determine intent.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olidFill>
                  <a:srgbClr val="003366"/>
                </a:solidFill>
              </a:rPr>
              <a:t>Structure Diagram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60195" y="1294563"/>
            <a:ext cx="3673098" cy="1704358"/>
          </a:xfrm>
          <a:prstGeom prst="roundRect">
            <a:avLst/>
          </a:prstGeom>
          <a:solidFill>
            <a:srgbClr val="F2F2F2"/>
          </a:solidFill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dirty="0">
                <a:solidFill>
                  <a:srgbClr val="003366"/>
                </a:solidFill>
              </a:rPr>
              <a:t>Data Preparation</a:t>
            </a:r>
          </a:p>
          <a:p>
            <a:r>
              <a:rPr dirty="0">
                <a:solidFill>
                  <a:srgbClr val="003366"/>
                </a:solidFill>
              </a:rPr>
              <a:t>- Collect and preprocess text data</a:t>
            </a:r>
          </a:p>
          <a:p>
            <a:r>
              <a:rPr dirty="0">
                <a:solidFill>
                  <a:srgbClr val="003366"/>
                </a:solidFill>
              </a:rPr>
              <a:t>- CSV file with sentences and intents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18457" y="1294563"/>
            <a:ext cx="3595606" cy="1704358"/>
          </a:xfrm>
          <a:prstGeom prst="roundRect">
            <a:avLst/>
          </a:prstGeom>
          <a:solidFill>
            <a:srgbClr val="F2F2F2"/>
          </a:solidFill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>
                <a:solidFill>
                  <a:srgbClr val="003366"/>
                </a:solidFill>
              </a:rPr>
              <a:t>Model Integration</a:t>
            </a:r>
          </a:p>
          <a:p>
            <a:r>
              <a:rPr>
                <a:solidFill>
                  <a:srgbClr val="003366"/>
                </a:solidFill>
              </a:rPr>
              <a:t>- Utilize sentence-transformers</a:t>
            </a:r>
          </a:p>
          <a:p>
            <a:r>
              <a:rPr>
                <a:solidFill>
                  <a:srgbClr val="003366"/>
                </a:solidFill>
              </a:rPr>
              <a:t>- Combine transformer model and pooling layer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18457" y="3696802"/>
            <a:ext cx="3595606" cy="2355286"/>
          </a:xfrm>
          <a:prstGeom prst="roundRect">
            <a:avLst/>
          </a:prstGeom>
          <a:solidFill>
            <a:srgbClr val="F2F2F2"/>
          </a:solidFill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dirty="0">
                <a:solidFill>
                  <a:srgbClr val="003366"/>
                </a:solidFill>
              </a:rPr>
              <a:t>Embedding Generation</a:t>
            </a:r>
          </a:p>
          <a:p>
            <a:r>
              <a:rPr dirty="0">
                <a:solidFill>
                  <a:srgbClr val="003366"/>
                </a:solidFill>
              </a:rPr>
              <a:t>- Generate embeddings</a:t>
            </a:r>
          </a:p>
          <a:p>
            <a:r>
              <a:rPr dirty="0">
                <a:solidFill>
                  <a:srgbClr val="003366"/>
                </a:solidFill>
              </a:rPr>
              <a:t>- Save embeddings in FAISS index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060195" y="3696802"/>
            <a:ext cx="3673098" cy="2224007"/>
          </a:xfrm>
          <a:prstGeom prst="roundRect">
            <a:avLst/>
          </a:prstGeom>
          <a:solidFill>
            <a:srgbClr val="F2F2F2"/>
          </a:solidFill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dirty="0">
                <a:solidFill>
                  <a:srgbClr val="003366"/>
                </a:solidFill>
              </a:rPr>
              <a:t>User Interaction</a:t>
            </a:r>
          </a:p>
          <a:p>
            <a:r>
              <a:rPr dirty="0">
                <a:solidFill>
                  <a:srgbClr val="003366"/>
                </a:solidFill>
              </a:rPr>
              <a:t>- Watson Assistant captures input</a:t>
            </a:r>
          </a:p>
          <a:p>
            <a:r>
              <a:rPr dirty="0">
                <a:solidFill>
                  <a:srgbClr val="003366"/>
                </a:solidFill>
              </a:rPr>
              <a:t>- Input processed and compared against FAISS index</a:t>
            </a:r>
          </a:p>
        </p:txBody>
      </p:sp>
      <p:sp>
        <p:nvSpPr>
          <p:cNvPr id="8" name="Right Arrow 7"/>
          <p:cNvSpPr/>
          <p:nvPr/>
        </p:nvSpPr>
        <p:spPr>
          <a:xfrm>
            <a:off x="4138048" y="4580205"/>
            <a:ext cx="786539" cy="457200"/>
          </a:xfrm>
          <a:prstGeom prst="rightArrow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ight Arrow 8"/>
          <p:cNvSpPr/>
          <p:nvPr/>
        </p:nvSpPr>
        <p:spPr>
          <a:xfrm rot="5400000">
            <a:off x="1987660" y="2925532"/>
            <a:ext cx="457200" cy="914400"/>
          </a:xfrm>
          <a:prstGeom prst="rightArrow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ight Arrow 7">
            <a:extLst>
              <a:ext uri="{FF2B5EF4-FFF2-40B4-BE49-F238E27FC236}">
                <a16:creationId xmlns:a16="http://schemas.microsoft.com/office/drawing/2014/main" id="{418C2F9E-0366-936C-803B-57BF85CC54DA}"/>
              </a:ext>
            </a:extLst>
          </p:cNvPr>
          <p:cNvSpPr/>
          <p:nvPr/>
        </p:nvSpPr>
        <p:spPr>
          <a:xfrm rot="10800000">
            <a:off x="4138047" y="1894894"/>
            <a:ext cx="786539" cy="457200"/>
          </a:xfrm>
          <a:prstGeom prst="rightArrow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3366"/>
                </a:solidFill>
              </a:rPr>
              <a:t>Technical environment</a:t>
            </a:r>
            <a:endParaRPr dirty="0">
              <a:solidFill>
                <a:srgbClr val="00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3366"/>
                </a:solidFill>
              </a:rPr>
              <a:t>1. Python libraries </a:t>
            </a:r>
          </a:p>
          <a:p>
            <a:pPr marL="0" indent="0">
              <a:buNone/>
            </a:pPr>
            <a:endParaRPr lang="en-US" dirty="0">
              <a:solidFill>
                <a:srgbClr val="003366"/>
              </a:solidFill>
            </a:endParaRPr>
          </a:p>
          <a:p>
            <a:r>
              <a:rPr lang="en-US" b="1" dirty="0">
                <a:solidFill>
                  <a:srgbClr val="003366"/>
                </a:solidFill>
              </a:rPr>
              <a:t>pandas</a:t>
            </a:r>
            <a:r>
              <a:rPr lang="en-US" dirty="0">
                <a:solidFill>
                  <a:srgbClr val="003366"/>
                </a:solidFill>
              </a:rPr>
              <a:t>: Data Preparation and Handling</a:t>
            </a:r>
          </a:p>
          <a:p>
            <a:r>
              <a:rPr lang="en-US" b="1" dirty="0">
                <a:solidFill>
                  <a:srgbClr val="003366"/>
                </a:solidFill>
              </a:rPr>
              <a:t>re</a:t>
            </a:r>
            <a:r>
              <a:rPr lang="en-US" dirty="0">
                <a:solidFill>
                  <a:srgbClr val="003366"/>
                </a:solidFill>
              </a:rPr>
              <a:t>: Text Cleaning and Preprocessing</a:t>
            </a:r>
          </a:p>
          <a:p>
            <a:r>
              <a:rPr lang="en-US" b="1" dirty="0">
                <a:solidFill>
                  <a:srgbClr val="003366"/>
                </a:solidFill>
              </a:rPr>
              <a:t>sentence-transformers</a:t>
            </a:r>
            <a:r>
              <a:rPr lang="en-US" dirty="0">
                <a:solidFill>
                  <a:srgbClr val="003366"/>
                </a:solidFill>
              </a:rPr>
              <a:t>: Generating Sentence Embeddings</a:t>
            </a:r>
          </a:p>
          <a:p>
            <a:r>
              <a:rPr lang="en-US" b="1" dirty="0">
                <a:solidFill>
                  <a:srgbClr val="003366"/>
                </a:solidFill>
              </a:rPr>
              <a:t>transformers</a:t>
            </a:r>
            <a:r>
              <a:rPr lang="en-US" dirty="0">
                <a:solidFill>
                  <a:srgbClr val="003366"/>
                </a:solidFill>
              </a:rPr>
              <a:t>: Loading Pre-trained Transformer Models</a:t>
            </a:r>
          </a:p>
          <a:p>
            <a:r>
              <a:rPr lang="en-US" b="1" dirty="0" err="1">
                <a:solidFill>
                  <a:srgbClr val="003366"/>
                </a:solidFill>
              </a:rPr>
              <a:t>faiss</a:t>
            </a:r>
            <a:r>
              <a:rPr lang="en-US" dirty="0">
                <a:solidFill>
                  <a:srgbClr val="003366"/>
                </a:solidFill>
              </a:rPr>
              <a:t>: Fast Similarity Search and Indexing</a:t>
            </a:r>
          </a:p>
          <a:p>
            <a:r>
              <a:rPr lang="en-US" b="1" dirty="0" err="1">
                <a:solidFill>
                  <a:srgbClr val="003366"/>
                </a:solidFill>
              </a:rPr>
              <a:t>numpy</a:t>
            </a:r>
            <a:r>
              <a:rPr lang="en-US" dirty="0">
                <a:solidFill>
                  <a:srgbClr val="003366"/>
                </a:solidFill>
              </a:rPr>
              <a:t>: Numerical Operations and Handling Arrays</a:t>
            </a:r>
          </a:p>
          <a:p>
            <a:r>
              <a:rPr lang="en-US" b="1" dirty="0" err="1">
                <a:solidFill>
                  <a:srgbClr val="003366"/>
                </a:solidFill>
              </a:rPr>
              <a:t>streamlit</a:t>
            </a:r>
            <a:r>
              <a:rPr lang="en-US" dirty="0">
                <a:solidFill>
                  <a:srgbClr val="003366"/>
                </a:solidFill>
              </a:rPr>
              <a:t>: Creating the Web Interface</a:t>
            </a:r>
          </a:p>
          <a:p>
            <a:r>
              <a:rPr lang="en-US" b="1" dirty="0">
                <a:solidFill>
                  <a:srgbClr val="003366"/>
                </a:solidFill>
              </a:rPr>
              <a:t>flask</a:t>
            </a:r>
            <a:r>
              <a:rPr lang="en-US" dirty="0">
                <a:solidFill>
                  <a:srgbClr val="003366"/>
                </a:solidFill>
              </a:rPr>
              <a:t>: Creating the Webhook Endpoint (for Watson Assistant Integration)</a:t>
            </a:r>
          </a:p>
          <a:p>
            <a:r>
              <a:rPr lang="en-US" b="1" dirty="0">
                <a:solidFill>
                  <a:srgbClr val="003366"/>
                </a:solidFill>
              </a:rPr>
              <a:t>matplotlib</a:t>
            </a:r>
            <a:r>
              <a:rPr lang="en-US" dirty="0">
                <a:solidFill>
                  <a:srgbClr val="003366"/>
                </a:solidFill>
              </a:rPr>
              <a:t>: Creating and Saving Diagrams</a:t>
            </a:r>
            <a:endParaRPr dirty="0">
              <a:solidFill>
                <a:srgbClr val="003366"/>
              </a:solidFill>
            </a:endParaRPr>
          </a:p>
          <a:p>
            <a:endParaRPr dirty="0">
              <a:solidFill>
                <a:srgbClr val="0033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solidFill>
                  <a:srgbClr val="003366"/>
                </a:solidFill>
              </a:rPr>
              <a:t>Performance and Future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dirty="0">
                <a:solidFill>
                  <a:srgbClr val="003366"/>
                </a:solidFill>
              </a:rPr>
              <a:t>Current Performance</a:t>
            </a:r>
          </a:p>
          <a:p>
            <a:endParaRPr dirty="0">
              <a:solidFill>
                <a:srgbClr val="003366"/>
              </a:solidFill>
            </a:endParaRPr>
          </a:p>
          <a:p>
            <a:pPr marL="457200" lvl="1" indent="0">
              <a:buNone/>
            </a:pPr>
            <a:r>
              <a:rPr dirty="0">
                <a:solidFill>
                  <a:srgbClr val="003366"/>
                </a:solidFill>
              </a:rPr>
              <a:t>Accuracy: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Significant improvement in intent detection accuracy due to specialized embeddings.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Better handling of language-specific nuances.</a:t>
            </a:r>
          </a:p>
          <a:p>
            <a:pPr marL="457200" lvl="1" indent="0">
              <a:buNone/>
            </a:pPr>
            <a:r>
              <a:rPr dirty="0">
                <a:solidFill>
                  <a:srgbClr val="003366"/>
                </a:solidFill>
              </a:rPr>
              <a:t>Speed: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Efficient real-time processing using FAISS for quick similarity searches.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Streamlined user interactions with near-instantaneous responses.</a:t>
            </a:r>
          </a:p>
          <a:p>
            <a:pPr marL="457200" lvl="1" indent="0">
              <a:buNone/>
            </a:pPr>
            <a:r>
              <a:rPr dirty="0">
                <a:solidFill>
                  <a:srgbClr val="003366"/>
                </a:solidFill>
              </a:rPr>
              <a:t>Continuous Improvement: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Regular updates to the language model as more data is collected.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Fine-tuning with additional domain-specific data</a:t>
            </a:r>
            <a:r>
              <a:rPr lang="en-US" dirty="0">
                <a:solidFill>
                  <a:srgbClr val="003366"/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3366"/>
                </a:solidFill>
              </a:rPr>
              <a:t>Expansion: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Incorporate additional languages or dialects as needed.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Extend the solution to cover more complex interactions and intents.</a:t>
            </a:r>
          </a:p>
          <a:p>
            <a:pPr marL="457200" lvl="1" indent="0">
              <a:buNone/>
            </a:pPr>
            <a:r>
              <a:rPr dirty="0">
                <a:solidFill>
                  <a:srgbClr val="003366"/>
                </a:solidFill>
              </a:rPr>
              <a:t>AI Enhancement: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Integrate with other AI services for a more comprehensive virtual assistant.</a:t>
            </a:r>
          </a:p>
          <a:p>
            <a:pPr lvl="2"/>
            <a:r>
              <a:rPr dirty="0">
                <a:solidFill>
                  <a:srgbClr val="003366"/>
                </a:solidFill>
              </a:rPr>
              <a:t>Explore deep learning techniques for further enhancements in understanding and responses.</a:t>
            </a:r>
          </a:p>
        </p:txBody>
      </p:sp>
    </p:spTree>
    <p:extLst>
      <p:ext uri="{BB962C8B-B14F-4D97-AF65-F5344CB8AC3E}">
        <p14:creationId xmlns:p14="http://schemas.microsoft.com/office/powerpoint/2010/main" val="98586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olidFill>
                  <a:srgbClr val="003366"/>
                </a:solidFill>
              </a:rPr>
              <a:t>Q&amp;A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solidFill>
                  <a:srgbClr val="003366"/>
                </a:solidFill>
              </a:rPr>
              <a:t>Questions and Discussion</a:t>
            </a:r>
          </a:p>
          <a:p>
            <a:endParaRPr dirty="0">
              <a:solidFill>
                <a:srgbClr val="003366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3366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dirty="0">
                <a:solidFill>
                  <a:srgbClr val="003366"/>
                </a:solidFill>
              </a:rPr>
              <a:t>Open the floor for any questions from the client.</a:t>
            </a:r>
            <a:endParaRPr lang="en-US" dirty="0">
              <a:solidFill>
                <a:srgbClr val="003366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dirty="0">
                <a:solidFill>
                  <a:srgbClr val="003366"/>
                </a:solidFill>
              </a:rPr>
              <a:t>Discuss specific needs and potential customization based on feedback.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470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Courier New</vt:lpstr>
      <vt:lpstr>Office Theme</vt:lpstr>
      <vt:lpstr>Enhancing Watson Virtual Assistant with Sentence Transformers</vt:lpstr>
      <vt:lpstr>Theoretical Approach of the Benefits of Implementation</vt:lpstr>
      <vt:lpstr>Structure of the Application</vt:lpstr>
      <vt:lpstr>Structure Diagram</vt:lpstr>
      <vt:lpstr>Technical environment</vt:lpstr>
      <vt:lpstr>Performance and Future Development</vt:lpstr>
      <vt:lpstr>Q&amp;A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Watson Virtual Assistant with Sentence Transformers</dc:title>
  <dc:subject/>
  <dc:creator>Serban Tica</dc:creator>
  <cp:keywords/>
  <dc:description>generated using python-pptx</dc:description>
  <cp:lastModifiedBy>Serban Tica</cp:lastModifiedBy>
  <cp:revision>3</cp:revision>
  <dcterms:created xsi:type="dcterms:W3CDTF">2013-01-27T09:14:16Z</dcterms:created>
  <dcterms:modified xsi:type="dcterms:W3CDTF">2024-11-19T13:30:55Z</dcterms:modified>
  <cp:category/>
</cp:coreProperties>
</file>